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90121-9889-4F08-8809-8B040BA1B1C9}" type="datetimeFigureOut">
              <a:rPr lang="es-CL" smtClean="0"/>
              <a:t>25-03-2021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DC7E0-A162-4D8A-9D40-1861C49EDE8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5066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90121-9889-4F08-8809-8B040BA1B1C9}" type="datetimeFigureOut">
              <a:rPr lang="es-CL" smtClean="0"/>
              <a:t>25-03-2021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DC7E0-A162-4D8A-9D40-1861C49EDE8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31482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90121-9889-4F08-8809-8B040BA1B1C9}" type="datetimeFigureOut">
              <a:rPr lang="es-CL" smtClean="0"/>
              <a:t>25-03-2021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DC7E0-A162-4D8A-9D40-1861C49EDE8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272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90121-9889-4F08-8809-8B040BA1B1C9}" type="datetimeFigureOut">
              <a:rPr lang="es-CL" smtClean="0"/>
              <a:t>25-03-2021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DC7E0-A162-4D8A-9D40-1861C49EDE8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6886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90121-9889-4F08-8809-8B040BA1B1C9}" type="datetimeFigureOut">
              <a:rPr lang="es-CL" smtClean="0"/>
              <a:t>25-03-2021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DC7E0-A162-4D8A-9D40-1861C49EDE8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03592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90121-9889-4F08-8809-8B040BA1B1C9}" type="datetimeFigureOut">
              <a:rPr lang="es-CL" smtClean="0"/>
              <a:t>25-03-2021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DC7E0-A162-4D8A-9D40-1861C49EDE8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4865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90121-9889-4F08-8809-8B040BA1B1C9}" type="datetimeFigureOut">
              <a:rPr lang="es-CL" smtClean="0"/>
              <a:t>25-03-2021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DC7E0-A162-4D8A-9D40-1861C49EDE8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71698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90121-9889-4F08-8809-8B040BA1B1C9}" type="datetimeFigureOut">
              <a:rPr lang="es-CL" smtClean="0"/>
              <a:t>25-03-2021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DC7E0-A162-4D8A-9D40-1861C49EDE8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99943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90121-9889-4F08-8809-8B040BA1B1C9}" type="datetimeFigureOut">
              <a:rPr lang="es-CL" smtClean="0"/>
              <a:t>25-03-2021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DC7E0-A162-4D8A-9D40-1861C49EDE8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96085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90121-9889-4F08-8809-8B040BA1B1C9}" type="datetimeFigureOut">
              <a:rPr lang="es-CL" smtClean="0"/>
              <a:t>25-03-2021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DC7E0-A162-4D8A-9D40-1861C49EDE8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14360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90121-9889-4F08-8809-8B040BA1B1C9}" type="datetimeFigureOut">
              <a:rPr lang="es-CL" smtClean="0"/>
              <a:t>25-03-2021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DC7E0-A162-4D8A-9D40-1861C49EDE8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21063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90121-9889-4F08-8809-8B040BA1B1C9}" type="datetimeFigureOut">
              <a:rPr lang="es-CL" smtClean="0"/>
              <a:t>25-03-2021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DC7E0-A162-4D8A-9D40-1861C49EDE8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7236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GB2hWkEpT0A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352540" y="1390918"/>
            <a:ext cx="7461160" cy="3646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b="1" dirty="0" smtClean="0">
                <a:effectLst/>
                <a:latin typeface="+mj-lt"/>
                <a:ea typeface="Corbel" panose="020B0503020204020204" pitchFamily="34" charset="0"/>
                <a:cs typeface="Times New Roman" panose="02020603050405020304" pitchFamily="18" charset="0"/>
              </a:rPr>
              <a:t>Estimados Padres y Apoderados,</a:t>
            </a:r>
            <a:endParaRPr lang="es-CL" sz="1200" dirty="0" smtClean="0">
              <a:effectLst/>
              <a:latin typeface="+mj-lt"/>
              <a:ea typeface="Corbel" panose="020B0503020204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b="1" dirty="0" smtClean="0">
                <a:effectLst/>
                <a:latin typeface="+mj-lt"/>
                <a:ea typeface="Corbel" panose="020B0503020204020204" pitchFamily="34" charset="0"/>
                <a:cs typeface="Times New Roman" panose="02020603050405020304" pitchFamily="18" charset="0"/>
              </a:rPr>
              <a:t> </a:t>
            </a:r>
            <a:endParaRPr lang="es-CL" sz="1200" dirty="0" smtClean="0">
              <a:effectLst/>
              <a:latin typeface="+mj-lt"/>
              <a:ea typeface="Corbel" panose="020B0503020204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b="1" dirty="0" smtClean="0">
                <a:effectLst/>
                <a:latin typeface="+mj-lt"/>
                <a:ea typeface="Corbel" panose="020B0503020204020204" pitchFamily="34" charset="0"/>
                <a:cs typeface="Times New Roman" panose="02020603050405020304" pitchFamily="18" charset="0"/>
              </a:rPr>
              <a:t>Junto con saludarlos y esperando que se encuentren muy bien, queremos acompañarlos  nuevamente durante este año, en el trabajo  del ámbito socioemocional  que ustedes realizan con sus hijos, día a día.</a:t>
            </a:r>
            <a:endParaRPr lang="es-CL" sz="1200" dirty="0" smtClean="0">
              <a:effectLst/>
              <a:latin typeface="+mj-lt"/>
              <a:ea typeface="Corbel" panose="020B0503020204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b="1" dirty="0" smtClean="0">
                <a:effectLst/>
                <a:latin typeface="+mj-lt"/>
                <a:ea typeface="Corbel" panose="020B0503020204020204" pitchFamily="34" charset="0"/>
                <a:cs typeface="Times New Roman" panose="02020603050405020304" pitchFamily="18" charset="0"/>
              </a:rPr>
              <a:t>Desde comienzo de este año nos estuvimos preparando para el regreso al colegio, tanto ustedes como nuestros estudiantes, y hoy volvemos a un confinamiento masivo en la Región Metropolitana. Esta noticia afectó a nuestros alumnos, alumnas y por esta razón queremos entregarles algunos </a:t>
            </a:r>
            <a:r>
              <a:rPr lang="es-MX" b="1" dirty="0" err="1" smtClean="0">
                <a:effectLst/>
                <a:latin typeface="+mj-lt"/>
                <a:ea typeface="Corbel" panose="020B0503020204020204" pitchFamily="34" charset="0"/>
                <a:cs typeface="Times New Roman" panose="02020603050405020304" pitchFamily="18" charset="0"/>
              </a:rPr>
              <a:t>tips</a:t>
            </a:r>
            <a:r>
              <a:rPr lang="es-MX" b="1" dirty="0" smtClean="0">
                <a:effectLst/>
                <a:latin typeface="+mj-lt"/>
                <a:ea typeface="Corbel" panose="020B0503020204020204" pitchFamily="34" charset="0"/>
                <a:cs typeface="Times New Roman" panose="02020603050405020304" pitchFamily="18" charset="0"/>
              </a:rPr>
              <a:t> que los pueden ayudar para trabajar con sus hijos, sobre cómo se sienten y cómo viven este nuevo confinamiento.</a:t>
            </a:r>
            <a:endParaRPr lang="es-CL" sz="1200" dirty="0">
              <a:effectLst/>
              <a:latin typeface="+mj-lt"/>
              <a:ea typeface="Corbel" panose="020B0503020204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863" y="379927"/>
            <a:ext cx="1124754" cy="843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652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817" y="444319"/>
            <a:ext cx="955508" cy="714780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2957848" y="1747068"/>
            <a:ext cx="6096000" cy="190359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just">
              <a:lnSpc>
                <a:spcPct val="107000"/>
              </a:lnSpc>
            </a:pPr>
            <a:r>
              <a:rPr lang="es-MX" b="1" dirty="0" smtClean="0">
                <a:latin typeface="Century Gothic" panose="020B0502020202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s-MX" b="1" dirty="0" smtClean="0">
                <a:latin typeface="Calibri Light" panose="020F0302020204030204" pitchFamily="34" charset="0"/>
                <a:ea typeface="Corbel" panose="020B0503020204020204" pitchFamily="34" charset="0"/>
                <a:cs typeface="Calibri Light" panose="020F0302020204030204" pitchFamily="34" charset="0"/>
              </a:rPr>
              <a:t>Los invito a revisar </a:t>
            </a:r>
            <a:r>
              <a:rPr lang="es-MX" b="1" dirty="0" smtClean="0">
                <a:effectLst/>
                <a:latin typeface="Calibri Light" panose="020F0302020204030204" pitchFamily="34" charset="0"/>
                <a:ea typeface="Corbel" panose="020B0503020204020204" pitchFamily="34" charset="0"/>
                <a:cs typeface="Calibri Light" panose="020F0302020204030204" pitchFamily="34" charset="0"/>
              </a:rPr>
              <a:t>el video “El Niño Interior” que se encuentra en el siguiente link:</a:t>
            </a:r>
          </a:p>
          <a:p>
            <a:pPr lvl="0" algn="just">
              <a:lnSpc>
                <a:spcPct val="107000"/>
              </a:lnSpc>
            </a:pPr>
            <a:endParaRPr lang="es-MX" sz="1200" b="1" dirty="0">
              <a:latin typeface="Century Gothic" panose="020B0502020202020204" pitchFamily="34" charset="0"/>
              <a:ea typeface="Corbel" panose="020B0503020204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es-MX" sz="3200" b="1" u="sng" dirty="0">
                <a:hlinkClick r:id="rId3"/>
              </a:rPr>
              <a:t>https://youtu.be/GB2hWkEpT0A</a:t>
            </a:r>
            <a:endParaRPr lang="es-CL" sz="3200" dirty="0"/>
          </a:p>
          <a:p>
            <a:pPr lvl="0" algn="just">
              <a:lnSpc>
                <a:spcPct val="107000"/>
              </a:lnSpc>
            </a:pPr>
            <a:r>
              <a:rPr lang="es-MX" sz="1200" b="1" dirty="0" smtClean="0">
                <a:effectLst/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 </a:t>
            </a:r>
            <a:endParaRPr lang="es-CL" sz="1200" b="1" dirty="0" smtClean="0">
              <a:effectLst/>
              <a:latin typeface="Corbel" panose="020B0503020204020204" pitchFamily="34" charset="0"/>
              <a:ea typeface="Corbel" panose="020B050302020402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800"/>
              </a:spcAft>
            </a:pPr>
            <a:r>
              <a:rPr lang="es-MX" b="1" dirty="0" smtClean="0">
                <a:solidFill>
                  <a:srgbClr val="5B9BD5"/>
                </a:solidFill>
                <a:effectLst/>
                <a:latin typeface="Century Gothic" panose="020B0502020202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 </a:t>
            </a:r>
            <a:endParaRPr lang="es-CL" sz="1200" dirty="0">
              <a:effectLst/>
              <a:latin typeface="Corbel" panose="020B0503020204020204" pitchFamily="34" charset="0"/>
              <a:ea typeface="Corbel" panose="020B0503020204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5661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033" y="457198"/>
            <a:ext cx="921076" cy="689022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2056327" y="1390024"/>
            <a:ext cx="7783132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s-MX" b="1" dirty="0" smtClean="0">
                <a:effectLst/>
                <a:latin typeface="Century Gothic" panose="020B0502020202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Creemos muy importante poder conectarnos con nuestras emociones y tener conciencia emocional de ellas. </a:t>
            </a:r>
            <a:endParaRPr lang="es-CL" sz="1200" b="1" dirty="0">
              <a:effectLst/>
              <a:latin typeface="Corbel" panose="020B0503020204020204" pitchFamily="34" charset="0"/>
              <a:ea typeface="Corbel" panose="020B0503020204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Imagen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5869" y="2182970"/>
            <a:ext cx="7847528" cy="439813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09067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123" y="379925"/>
            <a:ext cx="921076" cy="689022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1661375" y="1180248"/>
            <a:ext cx="8087932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s-MX" b="1" dirty="0">
                <a:latin typeface="Calibri Light" panose="020F0302020204030204" pitchFamily="34" charset="0"/>
                <a:ea typeface="Corbel" panose="020B0503020204020204" pitchFamily="34" charset="0"/>
                <a:cs typeface="Calibri Light" panose="020F0302020204030204" pitchFamily="34" charset="0"/>
              </a:rPr>
              <a:t>3</a:t>
            </a:r>
            <a:r>
              <a:rPr lang="es-MX" b="1" dirty="0" smtClean="0">
                <a:latin typeface="Calibri Light" panose="020F0302020204030204" pitchFamily="34" charset="0"/>
                <a:ea typeface="Corbel" panose="020B0503020204020204" pitchFamily="34" charset="0"/>
                <a:cs typeface="Calibri Light" panose="020F0302020204030204" pitchFamily="34" charset="0"/>
              </a:rPr>
              <a:t>.- Por </a:t>
            </a:r>
            <a:r>
              <a:rPr lang="es-MX" b="1" dirty="0">
                <a:latin typeface="Calibri Light" panose="020F0302020204030204" pitchFamily="34" charset="0"/>
                <a:ea typeface="Corbel" panose="020B0503020204020204" pitchFamily="34" charset="0"/>
                <a:cs typeface="Calibri Light" panose="020F0302020204030204" pitchFamily="34" charset="0"/>
              </a:rPr>
              <a:t>otra parte resulta fundamental poder dar nombre a lo que sentimos y nos solo quedarnos con las simples etiquetas que hemos aprendido a asignarles a las emociones:</a:t>
            </a:r>
            <a:endParaRPr lang="es-CL" sz="1100" b="1" dirty="0">
              <a:effectLst/>
              <a:latin typeface="Calibri Light" panose="020F0302020204030204" pitchFamily="34" charset="0"/>
              <a:ea typeface="Corbel" panose="020B0503020204020204" pitchFamily="34" charset="0"/>
              <a:cs typeface="Calibri Light" panose="020F0302020204030204" pitchFamily="34" charset="0"/>
            </a:endParaRPr>
          </a:p>
        </p:txBody>
      </p:sp>
      <p:pic>
        <p:nvPicPr>
          <p:cNvPr id="4" name="Imagen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7691" y="2273122"/>
            <a:ext cx="7847526" cy="42435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91152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777286" y="1180399"/>
            <a:ext cx="7443988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s-MX" b="1" dirty="0" smtClean="0"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4</a:t>
            </a:r>
            <a:r>
              <a:rPr lang="es-MX" b="1" dirty="0" smtClean="0">
                <a:latin typeface="Calibri Light" panose="020F0302020204030204" pitchFamily="34" charset="0"/>
                <a:ea typeface="Corbel" panose="020B0503020204020204" pitchFamily="34" charset="0"/>
                <a:cs typeface="Calibri Light" panose="020F0302020204030204" pitchFamily="34" charset="0"/>
              </a:rPr>
              <a:t>.- Finalmente </a:t>
            </a:r>
            <a:r>
              <a:rPr lang="es-MX" b="1" dirty="0">
                <a:latin typeface="Calibri Light" panose="020F0302020204030204" pitchFamily="34" charset="0"/>
                <a:ea typeface="Corbel" panose="020B0503020204020204" pitchFamily="34" charset="0"/>
                <a:cs typeface="Calibri Light" panose="020F0302020204030204" pitchFamily="34" charset="0"/>
              </a:rPr>
              <a:t>creemos muy importante poder ampliar nuestro vocabulario emocional:</a:t>
            </a:r>
            <a:endParaRPr lang="es-CL" sz="1100" dirty="0">
              <a:effectLst/>
              <a:latin typeface="Calibri Light" panose="020F0302020204030204" pitchFamily="34" charset="0"/>
              <a:ea typeface="Corbel" panose="020B0503020204020204" pitchFamily="34" charset="0"/>
              <a:cs typeface="Calibri Light" panose="020F030202020403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123" y="379925"/>
            <a:ext cx="921076" cy="689022"/>
          </a:xfrm>
          <a:prstGeom prst="rect">
            <a:avLst/>
          </a:prstGeom>
        </p:spPr>
      </p:pic>
      <p:pic>
        <p:nvPicPr>
          <p:cNvPr id="4" name="Imagen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8900" y="2028423"/>
            <a:ext cx="7332374" cy="44754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5084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123" y="328410"/>
            <a:ext cx="921076" cy="689022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1979053" y="1702057"/>
            <a:ext cx="8452834" cy="2273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1038225" algn="l"/>
              </a:tabLst>
            </a:pPr>
            <a:r>
              <a:rPr lang="es-MX" sz="2000" b="1" dirty="0">
                <a:latin typeface="+mj-lt"/>
                <a:ea typeface="Corbel" panose="020B0503020204020204" pitchFamily="34" charset="0"/>
                <a:cs typeface="Times New Roman" panose="02020603050405020304" pitchFamily="18" charset="0"/>
              </a:rPr>
              <a:t>Creemos que es fundamental  poder conectarnos con nuestras emociones y ser capaces de reconocer lo que está pasando con nosotros y especialmente con nuestros hijos, para poder conversar y abrir un dialogo que les permitirá poder conectarse mucho mejor como familia.</a:t>
            </a:r>
            <a:endParaRPr lang="es-CL" sz="2000" b="1" dirty="0" smtClean="0">
              <a:effectLst/>
              <a:latin typeface="+mj-lt"/>
              <a:ea typeface="Corbel" panose="020B0503020204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1038225" algn="l"/>
              </a:tabLst>
            </a:pPr>
            <a:r>
              <a:rPr lang="es-MX" sz="2000" b="1" dirty="0">
                <a:latin typeface="+mj-lt"/>
                <a:ea typeface="Corbel" panose="020B0503020204020204" pitchFamily="34" charset="0"/>
                <a:cs typeface="Times New Roman" panose="02020603050405020304" pitchFamily="18" charset="0"/>
              </a:rPr>
              <a:t>Un saludo muy </a:t>
            </a:r>
            <a:r>
              <a:rPr lang="es-MX" sz="2000" b="1" dirty="0" smtClean="0">
                <a:latin typeface="+mj-lt"/>
                <a:ea typeface="Corbel" panose="020B0503020204020204" pitchFamily="34" charset="0"/>
                <a:cs typeface="Times New Roman" panose="02020603050405020304" pitchFamily="18" charset="0"/>
              </a:rPr>
              <a:t>afectuoso.</a:t>
            </a:r>
            <a:endParaRPr lang="es-CL" sz="2000" b="1" dirty="0" smtClean="0">
              <a:effectLst/>
              <a:latin typeface="+mj-lt"/>
              <a:ea typeface="Corbel" panose="020B0503020204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1038225" algn="l"/>
              </a:tabLst>
            </a:pPr>
            <a:r>
              <a:rPr lang="es-MX" sz="2000" b="1" dirty="0">
                <a:latin typeface="+mj-lt"/>
                <a:ea typeface="Corbel" panose="020B0503020204020204" pitchFamily="34" charset="0"/>
                <a:cs typeface="Times New Roman" panose="02020603050405020304" pitchFamily="18" charset="0"/>
              </a:rPr>
              <a:t>Equipo Directivo</a:t>
            </a:r>
            <a:endParaRPr lang="es-CL" sz="2000" b="1" dirty="0">
              <a:effectLst/>
              <a:latin typeface="+mj-lt"/>
              <a:ea typeface="Corbel" panose="020B0503020204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9774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137</Words>
  <Application>Microsoft Office PowerPoint</Application>
  <PresentationFormat>Panorámica</PresentationFormat>
  <Paragraphs>15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Corbel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3</cp:revision>
  <dcterms:created xsi:type="dcterms:W3CDTF">2021-03-26T02:06:17Z</dcterms:created>
  <dcterms:modified xsi:type="dcterms:W3CDTF">2021-03-26T02:22:38Z</dcterms:modified>
</cp:coreProperties>
</file>